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5"/>
  </p:notesMasterIdLst>
  <p:sldIdLst>
    <p:sldId id="304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62" r:id="rId11"/>
    <p:sldId id="332" r:id="rId12"/>
    <p:sldId id="262" r:id="rId13"/>
    <p:sldId id="339" r:id="rId14"/>
    <p:sldId id="342" r:id="rId15"/>
    <p:sldId id="261" r:id="rId16"/>
    <p:sldId id="338" r:id="rId17"/>
    <p:sldId id="344" r:id="rId18"/>
    <p:sldId id="343" r:id="rId19"/>
    <p:sldId id="341" r:id="rId20"/>
    <p:sldId id="346" r:id="rId21"/>
    <p:sldId id="347" r:id="rId22"/>
    <p:sldId id="387" r:id="rId23"/>
    <p:sldId id="345" r:id="rId24"/>
    <p:sldId id="388" r:id="rId25"/>
    <p:sldId id="384" r:id="rId26"/>
    <p:sldId id="357" r:id="rId27"/>
    <p:sldId id="370" r:id="rId28"/>
    <p:sldId id="353" r:id="rId29"/>
    <p:sldId id="354" r:id="rId30"/>
    <p:sldId id="349" r:id="rId31"/>
    <p:sldId id="348" r:id="rId32"/>
    <p:sldId id="358" r:id="rId33"/>
    <p:sldId id="352" r:id="rId34"/>
    <p:sldId id="359" r:id="rId35"/>
    <p:sldId id="376" r:id="rId36"/>
    <p:sldId id="351" r:id="rId37"/>
    <p:sldId id="360" r:id="rId38"/>
    <p:sldId id="374" r:id="rId39"/>
    <p:sldId id="355" r:id="rId40"/>
    <p:sldId id="375" r:id="rId41"/>
    <p:sldId id="361" r:id="rId42"/>
    <p:sldId id="386" r:id="rId43"/>
    <p:sldId id="38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0929"/>
  </p:normalViewPr>
  <p:slideViewPr>
    <p:cSldViewPr>
      <p:cViewPr varScale="1">
        <p:scale>
          <a:sx n="106" d="100"/>
          <a:sy n="106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notesViewPr>
    <p:cSldViewPr>
      <p:cViewPr>
        <p:scale>
          <a:sx n="150" d="100"/>
          <a:sy n="150" d="100"/>
        </p:scale>
        <p:origin x="-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8F0731-47A0-4336-8731-19715C29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7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80FF600-121A-4F3C-840F-9F3B0E07867E}" type="slidenum">
              <a:rPr lang="en-US" sz="1200" b="0"/>
              <a:pPr algn="r" eaLnBrk="0" hangingPunct="0"/>
              <a:t>1</a:t>
            </a:fld>
            <a:endParaRPr lang="en-US" sz="1200" b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5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55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NTC_Logo_2016_4C_With SLOGAN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297021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693025" cy="3124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oundRect">
            <a:avLst>
              <a:gd name="adj" fmla="val 21667"/>
            </a:avLst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770313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0913" y="1524000"/>
            <a:ext cx="3770312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693025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7693025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  <a:prstGeom prst="roundRect">
            <a:avLst>
              <a:gd name="adj" fmla="val 21667"/>
            </a:avLst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emf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emf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28" Type="http://schemas.openxmlformats.org/officeDocument/2006/relationships/image" Target="../media/image13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emf"/><Relationship Id="rId27" Type="http://schemas.openxmlformats.org/officeDocument/2006/relationships/image" Target="../media/image12.emf"/><Relationship Id="rId30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3"/>
          <p:cNvSpPr txBox="1">
            <a:spLocks noChangeArrowheads="1"/>
          </p:cNvSpPr>
          <p:nvPr/>
        </p:nvSpPr>
        <p:spPr bwMode="auto">
          <a:xfrm>
            <a:off x="1524000" y="2286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b="0"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26162"/>
            <a:ext cx="9144000" cy="706438"/>
          </a:xfrm>
          <a:prstGeom prst="rect">
            <a:avLst/>
          </a:prstGeom>
          <a:solidFill>
            <a:srgbClr val="F0E4C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32500"/>
            <a:ext cx="9144000" cy="96837"/>
          </a:xfrm>
          <a:prstGeom prst="rect">
            <a:avLst/>
          </a:prstGeom>
          <a:solidFill>
            <a:srgbClr val="4B763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BFBFBF"/>
              </a:solidFill>
            </a:endParaRPr>
          </a:p>
        </p:txBody>
      </p:sp>
      <p:pic>
        <p:nvPicPr>
          <p:cNvPr id="15" name="Picture 22" descr="NNTC_Logo_2016_4C_With SLOGAN.ai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5265737"/>
            <a:ext cx="15128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No-Till Logo_Green_1014.ai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400675"/>
            <a:ext cx="17557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AgLeader Logo_4c.ep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242050"/>
            <a:ext cx="7366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AGROTAIN_pro_4c_1114.ai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876800"/>
            <a:ext cx="22479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DAWN_logo_blk.ai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219825"/>
            <a:ext cx="7604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7" descr="Apache-sprayers-logo_0715.ai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6113462"/>
            <a:ext cx="9350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8" descr="Verdesian Logo_4c_1014.ai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595937"/>
            <a:ext cx="221456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 descr="Syngenta_Circle_R_large.psd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6219825"/>
            <a:ext cx="7905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YetterFarmEquip-blackred.eps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218237"/>
            <a:ext cx="673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 descr="kbseed-color.eps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6481762"/>
            <a:ext cx="558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CaseAgr_4c.psd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11925"/>
            <a:ext cx="8350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 descr="Needham logo 2011_4c.eps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413500"/>
            <a:ext cx="82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5" descr="Titan_4c.eps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564312"/>
            <a:ext cx="804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 descr="Nufarm_Logo_POS_RGB.eps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70650"/>
            <a:ext cx="33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7" descr="KINZE_Logo_4CLR.ai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421437"/>
            <a:ext cx="7826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groLiquid_Positive.png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437417"/>
            <a:ext cx="381000" cy="331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file:///D:\Zinc\BigPixZ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276600"/>
            <a:ext cx="7772400" cy="2155825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eaLnBrk="1" hangingPunct="1"/>
            <a:r>
              <a:rPr lang="en-US" dirty="0" smtClean="0"/>
              <a:t>Managing Micronutrients with Soil (Plant) Testing and Fertilizer 	</a:t>
            </a:r>
          </a:p>
        </p:txBody>
      </p:sp>
    </p:spTree>
    <p:extLst>
      <p:ext uri="{BB962C8B-B14F-4D97-AF65-F5344CB8AC3E}">
        <p14:creationId xmlns:p14="http://schemas.microsoft.com/office/powerpoint/2010/main" val="21621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Diagnose growth problems within a field</a:t>
            </a:r>
          </a:p>
          <a:p>
            <a:pPr lvl="1"/>
            <a:r>
              <a:rPr lang="en-US" dirty="0" smtClean="0"/>
              <a:t>Slow crop growth</a:t>
            </a:r>
          </a:p>
          <a:p>
            <a:pPr lvl="1"/>
            <a:r>
              <a:rPr lang="en-US" dirty="0" smtClean="0"/>
              <a:t>Poor color </a:t>
            </a:r>
          </a:p>
          <a:p>
            <a:r>
              <a:rPr lang="en-US" dirty="0" smtClean="0"/>
              <a:t>Monitor nutrient level</a:t>
            </a:r>
          </a:p>
          <a:p>
            <a:pPr lvl="1"/>
            <a:r>
              <a:rPr lang="en-US" dirty="0" smtClean="0"/>
              <a:t>Avoid hidden hunger</a:t>
            </a:r>
          </a:p>
        </p:txBody>
      </p:sp>
    </p:spTree>
    <p:extLst>
      <p:ext uri="{BB962C8B-B14F-4D97-AF65-F5344CB8AC3E}">
        <p14:creationId xmlns:p14="http://schemas.microsoft.com/office/powerpoint/2010/main" val="9493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Deficiency Symptoms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4191000"/>
          </a:xfrm>
          <a:noFill/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Nitrogen</a:t>
            </a:r>
          </a:p>
          <a:p>
            <a:pPr lvl="1"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	Older leaves turn light green to yellow color and spindly growth.</a:t>
            </a:r>
          </a:p>
          <a:p>
            <a:pPr lvl="1">
              <a:buNone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Phosphorus</a:t>
            </a:r>
          </a:p>
          <a:p>
            <a:pPr lvl="1"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	Blue-green color, stiff, stunted and erect growth.  Leaflets often fold together, and the undersides and stems may be red or purplish.</a:t>
            </a:r>
          </a:p>
          <a:p>
            <a:pPr lvl="1">
              <a:buNone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Potassium</a:t>
            </a:r>
          </a:p>
          <a:p>
            <a:pPr lvl="1"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8000" dirty="0" smtClean="0"/>
              <a:t>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Light green to yellow color and spindly growth. 	</a:t>
            </a:r>
          </a:p>
          <a:p>
            <a:pPr lvl="1"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Deficiency Symptoms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Magnesium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Older leaves turn yellow at the edge, similar to K</a:t>
            </a:r>
          </a:p>
          <a:p>
            <a:pPr lvl="1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Sulfur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Sulfur Deficiency:  Light green, similar to N deficiency, spindly stems and weak growth.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4419600"/>
          </a:xfrm>
        </p:spPr>
        <p:txBody>
          <a:bodyPr/>
          <a:lstStyle/>
          <a:p>
            <a:pPr lvl="0"/>
            <a:r>
              <a:rPr lang="en-US" sz="2500" dirty="0">
                <a:solidFill>
                  <a:srgbClr val="000000"/>
                </a:solidFill>
              </a:rPr>
              <a:t>Copper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Leaves are dark green, plant is stunted</a:t>
            </a:r>
          </a:p>
          <a:p>
            <a:pPr lvl="0"/>
            <a:r>
              <a:rPr lang="en-US" sz="2500" dirty="0">
                <a:solidFill>
                  <a:srgbClr val="000000"/>
                </a:solidFill>
              </a:rPr>
              <a:t>Iron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Yellowing occurs between the veins of young leaves</a:t>
            </a:r>
          </a:p>
          <a:p>
            <a:pPr lvl="0"/>
            <a:r>
              <a:rPr lang="en-US" sz="2500" dirty="0">
                <a:solidFill>
                  <a:srgbClr val="000000"/>
                </a:solidFill>
              </a:rPr>
              <a:t>Manganese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Yellowing pattern is not as distinct as with iron</a:t>
            </a:r>
          </a:p>
          <a:p>
            <a:pPr lvl="0"/>
            <a:r>
              <a:rPr lang="en-US" sz="2500" dirty="0">
                <a:solidFill>
                  <a:srgbClr val="000000"/>
                </a:solidFill>
              </a:rPr>
              <a:t>Zinc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Shortened internodes, yellowing on mid-leaves across veins</a:t>
            </a:r>
          </a:p>
          <a:p>
            <a:pPr lvl="0"/>
            <a:endParaRPr lang="en-US" sz="800" dirty="0">
              <a:solidFill>
                <a:srgbClr val="0000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Deficiency Symptoms</a:t>
            </a:r>
          </a:p>
        </p:txBody>
      </p:sp>
    </p:spTree>
    <p:extLst>
      <p:ext uri="{BB962C8B-B14F-4D97-AF65-F5344CB8AC3E}">
        <p14:creationId xmlns:p14="http://schemas.microsoft.com/office/powerpoint/2010/main" val="2538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42672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Terminal buds die, lower leaves misshapen, shortened internodes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Chloride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Wilting and reduced leaf growth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Molybdenum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Appear as N deficiency, stunted growth, and chlorosis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Deficiency Symptoms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Nitrogen	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93025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Corn Leaf Stage   	    % N       </a:t>
            </a:r>
          </a:p>
          <a:p>
            <a:pPr marL="0" indent="0">
              <a:buNone/>
            </a:pPr>
            <a:r>
              <a:rPr lang="en-US" dirty="0" smtClean="0"/>
              <a:t>	3-5			3.5 – 5.0</a:t>
            </a:r>
          </a:p>
          <a:p>
            <a:pPr marL="0" indent="0">
              <a:buNone/>
            </a:pPr>
            <a:r>
              <a:rPr lang="en-US" dirty="0" smtClean="0"/>
              <a:t>	6-9			3.2 – 4.8</a:t>
            </a:r>
          </a:p>
          <a:p>
            <a:pPr marL="0" indent="0">
              <a:buNone/>
            </a:pPr>
            <a:r>
              <a:rPr lang="en-US" dirty="0" smtClean="0"/>
              <a:t>	10-14		3.0 – 4.0</a:t>
            </a:r>
          </a:p>
          <a:p>
            <a:pPr marL="0" indent="0">
              <a:buNone/>
            </a:pPr>
            <a:r>
              <a:rPr lang="en-US" dirty="0" smtClean="0"/>
              <a:t>	15-18		2.8 – 3.5</a:t>
            </a:r>
          </a:p>
          <a:p>
            <a:pPr marL="0" indent="0">
              <a:buNone/>
            </a:pPr>
            <a:r>
              <a:rPr lang="en-US" dirty="0" smtClean="0"/>
              <a:t>	Tassel		2.7 – 3.4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693025" cy="4191000"/>
          </a:xfrm>
        </p:spPr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Leaf Stage     % P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3-5			.35 - .55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6-9			.28 - .38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10-14			.26 - .38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15-18			.26 - .37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Tassel			.25 - .35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Phosphorus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693025" cy="3962400"/>
          </a:xfrm>
        </p:spPr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Leaf Stage     % K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3-5			2.5 – 3.5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6-9			2.3 – 3.5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10-14			2.2 – 3.0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15-18			2.1 – 2.6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Tassel			2.0 – 2.6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Potassium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3810000"/>
          </a:xfrm>
        </p:spPr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Stage 	    % S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3-5		.20 - .28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6-9		.15 - .28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10-14		.15 - .26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15-18		.15 - .26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Tassel		.15 - .26</a:t>
            </a:r>
          </a:p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Sulfur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u="sng" dirty="0" err="1" smtClean="0">
                <a:latin typeface="Arial" pitchFamily="34" charset="0"/>
                <a:cs typeface="Arial" pitchFamily="34" charset="0"/>
              </a:rPr>
              <a:t>Nitrogen:Sulfur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 Ratio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Ideal  	12 to 15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Marginal	16-18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Deficient	19 and greater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Ratios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Plant Analysis?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93025" cy="4953000"/>
          </a:xfrm>
        </p:spPr>
        <p:txBody>
          <a:bodyPr/>
          <a:lstStyle/>
          <a:p>
            <a:r>
              <a:rPr lang="en-US" dirty="0" smtClean="0"/>
              <a:t>A tool to monitor or make decisions</a:t>
            </a:r>
          </a:p>
          <a:p>
            <a:pPr lvl="1"/>
            <a:r>
              <a:rPr lang="en-US" dirty="0" smtClean="0"/>
              <a:t>Identify nutrient deficiencies and determine nutrient shortages</a:t>
            </a:r>
          </a:p>
          <a:p>
            <a:pPr lvl="1"/>
            <a:r>
              <a:rPr lang="en-US" dirty="0" smtClean="0"/>
              <a:t>Determining the nutrient supplying capacity of the soil</a:t>
            </a:r>
          </a:p>
          <a:p>
            <a:pPr lvl="1"/>
            <a:r>
              <a:rPr lang="en-US" dirty="0" smtClean="0"/>
              <a:t>Determining the effects of fertilizer application</a:t>
            </a:r>
          </a:p>
          <a:p>
            <a:pPr lvl="1"/>
            <a:r>
              <a:rPr lang="en-US" dirty="0" smtClean="0"/>
              <a:t>Study relationships between fertility and plant/crop performance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Nitrogen:Magnesium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Ratio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Less than 11	Greater than 11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------------Corn yield--------------	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169.5 bu/A		202.5 bu/A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Bob Miller (CSU) Ratio Study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4191000"/>
          </a:xfrm>
        </p:spPr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169.5 Bu/A      202.5 bu/A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%N	2.70		2.92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%K	1.65		2.04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N:K	1.76		1.44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%Mg	.354		.219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Mg:K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.217		.108</a:t>
            </a:r>
          </a:p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Bob Miller (CSU) Ratio Study</a:t>
            </a:r>
          </a:p>
        </p:txBody>
      </p:sp>
    </p:spTree>
    <p:extLst>
      <p:ext uri="{BB962C8B-B14F-4D97-AF65-F5344CB8AC3E}">
        <p14:creationId xmlns:p14="http://schemas.microsoft.com/office/powerpoint/2010/main" val="3065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Zinc Deficiency</a:t>
            </a:r>
          </a:p>
        </p:txBody>
      </p:sp>
      <p:pic>
        <p:nvPicPr>
          <p:cNvPr id="12291" name="Picture 3" descr="31_ZnDefCorn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934200" cy="46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Stage		ppm Zn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3-9 Leaf		20 – 60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10-18			19 – 60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Tassel			18 – 60</a:t>
            </a:r>
          </a:p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Zinc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Zinc Deficiency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8916" name="Picture 4" descr="28_ZnDefCor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6960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Zinc Deficiency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Soy01Zn.jpg (236039 bytes)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9644"/>
            <a:ext cx="7696200" cy="408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1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1447800"/>
          </a:xfrm>
          <a:solidFill>
            <a:srgbClr val="002060"/>
          </a:solidFill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Zinc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Soil (DTPA) Test and Recommendations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3025" cy="3124200"/>
          </a:xfrm>
          <a:noFill/>
          <a:ln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Corn </a:t>
            </a:r>
            <a:r>
              <a:rPr lang="en-US" dirty="0">
                <a:latin typeface="Arial" pitchFamily="34" charset="0"/>
                <a:cs typeface="Arial" pitchFamily="34" charset="0"/>
              </a:rPr>
              <a:t>Rate</a:t>
            </a:r>
          </a:p>
          <a:p>
            <a:pPr>
              <a:buFontTx/>
              <a:buNone/>
            </a:pPr>
            <a:r>
              <a:rPr lang="en-US" u="sng" dirty="0">
                <a:latin typeface="Arial" pitchFamily="34" charset="0"/>
                <a:cs typeface="Arial" pitchFamily="34" charset="0"/>
              </a:rPr>
              <a:t> Soil Test ppm Zn 		lb Zn/A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0-0.25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8-10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0.26-0.50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5-7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0.51-.75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3-4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0.76-1.00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1-2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1.01+			None</a:t>
            </a: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*Annual rate: Divide Corrective Rate  by 6.</a:t>
            </a:r>
          </a:p>
        </p:txBody>
      </p:sp>
    </p:spTree>
    <p:extLst>
      <p:ext uri="{BB962C8B-B14F-4D97-AF65-F5344CB8AC3E}">
        <p14:creationId xmlns:p14="http://schemas.microsoft.com/office/powerpoint/2010/main" val="361636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Iron Deficiency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8" name="Picture 4" descr="29_F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6777037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670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Iron Deficiency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90" y="1371600"/>
            <a:ext cx="4363461" cy="454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Caused by calcareous soil condition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Bicarbonate precipitates iron in leaves so the plant cannot use the iron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Apply sulfate to reduce bicarbonate uptake by the plant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Iron Chlorosis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87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Analysis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Analyze whole or specific plant parts for total mineral concentrations</a:t>
            </a:r>
            <a:endParaRPr lang="en-US" dirty="0"/>
          </a:p>
          <a:p>
            <a:r>
              <a:rPr lang="en-US" dirty="0" smtClean="0"/>
              <a:t>What is sampled depends on crop type, stage and type of information you wish to gain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53" y="3515209"/>
            <a:ext cx="3116471" cy="2661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87" y="1825625"/>
            <a:ext cx="2818804" cy="25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Manganese Deficiency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scan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1"/>
            <a:ext cx="6621462" cy="4379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Stage		ppm Mn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3-14 Leaf		30 – 160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15-Tassel		20 - 150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Manganese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Manganese Soil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(DTPA) and Recommendations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						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Rate</a:t>
            </a:r>
          </a:p>
          <a:p>
            <a:pPr>
              <a:buFontTx/>
              <a:buNone/>
            </a:pPr>
            <a:r>
              <a:rPr lang="en-US" u="sng" dirty="0" smtClean="0"/>
              <a:t>Mn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Soil Test, ppm	Rating        Lbs Mn/A</a:t>
            </a:r>
            <a:endParaRPr lang="en-US" u="sng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0-0.5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V Low	12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0.6-1.5</a:t>
            </a: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Low		7-12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1.6 – 3.0</a:t>
            </a: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Medium</a:t>
            </a:r>
            <a:r>
              <a:rPr lang="en-US" smtClean="0">
                <a:latin typeface="Arial" pitchFamily="34" charset="0"/>
                <a:cs typeface="Arial" pitchFamily="34" charset="0"/>
              </a:rPr>
              <a:t>	1-6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3.1+</a:t>
            </a: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High		  0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Stage		ppm Cu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All leaf stages	5 - 20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Copper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Copper Soil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(DTPA) and Recommendations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396240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				     </a:t>
            </a:r>
          </a:p>
          <a:p>
            <a:pPr>
              <a:buFontTx/>
              <a:buNone/>
            </a:pPr>
            <a:r>
              <a:rPr lang="en-US" sz="11200" u="sng" dirty="0" smtClean="0">
                <a:latin typeface="Arial" pitchFamily="34" charset="0"/>
                <a:cs typeface="Arial" pitchFamily="34" charset="0"/>
              </a:rPr>
              <a:t>Cu Soil Test, ppm </a:t>
            </a:r>
            <a:r>
              <a:rPr lang="en-US" sz="11200" u="sng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1200" u="sng" dirty="0" smtClean="0">
                <a:latin typeface="Arial" pitchFamily="34" charset="0"/>
                <a:cs typeface="Arial" pitchFamily="34" charset="0"/>
              </a:rPr>
              <a:t>Rating	Lbs Cu/A</a:t>
            </a:r>
            <a:endParaRPr lang="en-US" sz="11200" u="sng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		0-0.10	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V Low	3-6</a:t>
            </a: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0.11-0.20</a:t>
            </a: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	Low		1-2</a:t>
            </a: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0.21-0.30</a:t>
            </a: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	Medium	  0</a:t>
            </a: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0.31-0.60</a:t>
            </a: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	High*		  0</a:t>
            </a:r>
            <a:endParaRPr lang="en-US" sz="1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1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0.61+</a:t>
            </a:r>
            <a:r>
              <a:rPr lang="en-US" sz="11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	V High	  0</a:t>
            </a:r>
          </a:p>
          <a:p>
            <a:pPr>
              <a:buFont typeface="Arial" charset="0"/>
              <a:buChar char="•"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* Specialty crops get Copper up to 0.60 ppm </a:t>
            </a:r>
          </a:p>
          <a:p>
            <a:pPr>
              <a:buFont typeface="Arial" charset="0"/>
              <a:buChar char="•"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** Corrective application rate</a:t>
            </a:r>
            <a:endParaRPr lang="en-US" sz="1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4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Boron Deficiency in Corn</a:t>
            </a:r>
          </a:p>
        </p:txBody>
      </p:sp>
      <p:pic>
        <p:nvPicPr>
          <p:cNvPr id="20483" name="Picture 12" descr="B_Def_Corn_Plant_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Boron deficient corn, Mortvedt via U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9624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7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Stage		ppm B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3-18 leaf		5 – 25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Tassel			4 – 25</a:t>
            </a:r>
          </a:p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Boron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371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Boron Soil Test and 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676400"/>
            <a:ext cx="7693025" cy="2895600"/>
          </a:xfrm>
        </p:spPr>
        <p:txBody>
          <a:bodyPr/>
          <a:lstStyle/>
          <a:p>
            <a:pPr lvl="3">
              <a:buNone/>
            </a:pPr>
            <a:r>
              <a:rPr lang="en-US" dirty="0" smtClean="0"/>
              <a:t>						</a:t>
            </a:r>
            <a:endParaRPr lang="en-US" sz="3200" dirty="0" smtClean="0"/>
          </a:p>
          <a:p>
            <a:pPr>
              <a:buNone/>
            </a:pPr>
            <a:r>
              <a:rPr lang="en-US" u="sng" dirty="0" smtClean="0"/>
              <a:t>Boron, ppm   		Rating	Lbs B/A</a:t>
            </a:r>
          </a:p>
          <a:p>
            <a:pPr>
              <a:buNone/>
            </a:pPr>
            <a:r>
              <a:rPr lang="en-US" dirty="0" smtClean="0"/>
              <a:t>0 – 0.25			Low		0.5 – 3.0</a:t>
            </a:r>
          </a:p>
          <a:p>
            <a:pPr>
              <a:buNone/>
            </a:pPr>
            <a:r>
              <a:rPr lang="en-US" dirty="0" smtClean="0"/>
              <a:t>0.26 – 0.50		Medium	0.0 – 1.7</a:t>
            </a:r>
          </a:p>
          <a:p>
            <a:pPr>
              <a:buNone/>
            </a:pPr>
            <a:r>
              <a:rPr lang="en-US" dirty="0" smtClean="0"/>
              <a:t>0.51 +			High		       0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Alfalfa, clover, peanuts, cotton and sugar beets require more boron than other crops.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Chloride </a:t>
            </a:r>
            <a:r>
              <a:rPr lang="en-US" dirty="0" smtClean="0">
                <a:solidFill>
                  <a:schemeClr val="bg1"/>
                </a:solidFill>
              </a:rPr>
              <a:t>Deficiency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4516" name="Picture 4" descr="scan0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788" y="1600200"/>
            <a:ext cx="6956425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292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Corn Stage		     % Cl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3-9			0.10 - 0.5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10-18			0.15 - 0.5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Tassel			0.18 - 0.5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 Chloride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When, Where and What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323" y="1687372"/>
            <a:ext cx="2744932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Corn</a:t>
            </a:r>
          </a:p>
          <a:p>
            <a:r>
              <a:rPr lang="en-US" dirty="0" smtClean="0"/>
              <a:t>VE-V4</a:t>
            </a:r>
          </a:p>
          <a:p>
            <a:pPr lvl="1"/>
            <a:r>
              <a:rPr lang="en-US" dirty="0"/>
              <a:t>Whole </a:t>
            </a:r>
            <a:r>
              <a:rPr lang="en-US" dirty="0" smtClean="0"/>
              <a:t>plant</a:t>
            </a:r>
          </a:p>
          <a:p>
            <a:r>
              <a:rPr lang="en-US" dirty="0" smtClean="0"/>
              <a:t>V5-V16</a:t>
            </a:r>
          </a:p>
          <a:p>
            <a:pPr lvl="1"/>
            <a:r>
              <a:rPr lang="en-US" dirty="0" smtClean="0"/>
              <a:t>Upper most developed leaf</a:t>
            </a:r>
          </a:p>
          <a:p>
            <a:r>
              <a:rPr lang="en-US" dirty="0" smtClean="0"/>
              <a:t>V17-R1</a:t>
            </a:r>
          </a:p>
          <a:p>
            <a:pPr lvl="1"/>
            <a:r>
              <a:rPr lang="en-US" dirty="0"/>
              <a:t>Leaf at the </a:t>
            </a:r>
            <a:r>
              <a:rPr lang="en-US" dirty="0" smtClean="0"/>
              <a:t>ear</a:t>
            </a:r>
          </a:p>
          <a:p>
            <a:r>
              <a:rPr lang="en-US" dirty="0" smtClean="0"/>
              <a:t>R2-R6</a:t>
            </a:r>
          </a:p>
          <a:p>
            <a:pPr lvl="1"/>
            <a:r>
              <a:rPr lang="en-US" dirty="0" smtClean="0"/>
              <a:t>Not Recommended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Chloride Deficiency</a:t>
            </a:r>
            <a:endParaRPr lang="en-US" dirty="0"/>
          </a:p>
        </p:txBody>
      </p:sp>
      <p:pic>
        <p:nvPicPr>
          <p:cNvPr id="63492" name="Picture 4" descr="scan0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113" y="1600200"/>
            <a:ext cx="7088187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58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1371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Chloride Soil Tests and Cl Recommendations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693025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/>
              <a:t>	Soil Test, ppm Cl		lbs of Cl/A</a:t>
            </a:r>
          </a:p>
          <a:p>
            <a:pPr>
              <a:buFontTx/>
              <a:buNone/>
            </a:pPr>
            <a:r>
              <a:rPr lang="en-US" dirty="0"/>
              <a:t>		&lt; 4 ppm Cl 		20 lbs/A</a:t>
            </a:r>
          </a:p>
          <a:p>
            <a:pPr>
              <a:buFontTx/>
              <a:buNone/>
            </a:pPr>
            <a:r>
              <a:rPr lang="en-US" dirty="0"/>
              <a:t>		4 – 6 ppm Cl		10 </a:t>
            </a:r>
            <a:r>
              <a:rPr lang="en-US" dirty="0" smtClean="0"/>
              <a:t>lbs/A</a:t>
            </a:r>
          </a:p>
          <a:p>
            <a:pPr>
              <a:buFontTx/>
              <a:buNone/>
            </a:pPr>
            <a:r>
              <a:rPr lang="en-US" dirty="0" smtClean="0"/>
              <a:t>		&gt; 6 ppm Cl	</a:t>
            </a:r>
            <a:r>
              <a:rPr lang="en-US" dirty="0"/>
              <a:t> </a:t>
            </a:r>
            <a:r>
              <a:rPr lang="en-US" dirty="0" smtClean="0"/>
              <a:t>         0  lbs/A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400" dirty="0"/>
              <a:t>KSU based on average Cl in 0 - 24 inch soil root zone.  </a:t>
            </a:r>
          </a:p>
        </p:txBody>
      </p:sp>
    </p:spTree>
    <p:extLst>
      <p:ext uri="{BB962C8B-B14F-4D97-AF65-F5344CB8AC3E}">
        <p14:creationId xmlns:p14="http://schemas.microsoft.com/office/powerpoint/2010/main" val="11280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Molybdenum Deficiency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653117" cy="34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259" y="1752599"/>
            <a:ext cx="3653117" cy="345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0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3025" cy="3733800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Foliar Treatment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 to 4 ounces of Moly Solution per acre in 20 gallons of water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Seed Treatment</a:t>
            </a:r>
          </a:p>
          <a:p>
            <a:pPr lvl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0.5 ounce of sodium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molybdate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per 60 lbs of seed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Molybdenum Application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When, Where and What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961" y="1825626"/>
            <a:ext cx="3276794" cy="470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b="0" dirty="0" smtClean="0">
                <a:solidFill>
                  <a:prstClr val="black"/>
                </a:solidFill>
              </a:rPr>
              <a:t>Soybean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</a:rPr>
              <a:t>Emergence to Pre-bloom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</a:rPr>
              <a:t>Whole </a:t>
            </a:r>
            <a:r>
              <a:rPr lang="en-US" b="0" dirty="0" smtClean="0">
                <a:solidFill>
                  <a:prstClr val="black"/>
                </a:solidFill>
              </a:rPr>
              <a:t>plant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</a:rPr>
              <a:t>Bloom to R3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</a:rPr>
              <a:t>Most recently mature trifoliate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</a:rPr>
              <a:t>After R3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</a:rPr>
              <a:t>Not recommended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30559"/>
            <a:ext cx="3886200" cy="39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688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When, Where and What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2584" y="1690688"/>
            <a:ext cx="2947214" cy="42334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Wheat</a:t>
            </a:r>
          </a:p>
          <a:p>
            <a:r>
              <a:rPr lang="en-US" dirty="0" smtClean="0"/>
              <a:t>Prefer the whole plant until heading</a:t>
            </a:r>
          </a:p>
          <a:p>
            <a:r>
              <a:rPr lang="en-US" dirty="0" smtClean="0"/>
              <a:t>If taking flag leaf samples for N, must have 100+ flag leaves</a:t>
            </a:r>
          </a:p>
          <a:p>
            <a:r>
              <a:rPr lang="en-US" dirty="0" smtClean="0"/>
              <a:t>After heading</a:t>
            </a:r>
          </a:p>
          <a:p>
            <a:pPr lvl="1"/>
            <a:r>
              <a:rPr lang="en-US" dirty="0" smtClean="0"/>
              <a:t>Not recommended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60" y="1690688"/>
            <a:ext cx="3806810" cy="38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Miscellaneous crops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93025" cy="4648200"/>
          </a:xfrm>
        </p:spPr>
        <p:txBody>
          <a:bodyPr/>
          <a:lstStyle/>
          <a:p>
            <a:pPr lvl="1"/>
            <a:r>
              <a:rPr lang="en-US" sz="2400" dirty="0" smtClean="0"/>
              <a:t>Alfalfa</a:t>
            </a:r>
          </a:p>
          <a:p>
            <a:pPr lvl="2"/>
            <a:r>
              <a:rPr lang="en-US" dirty="0" smtClean="0"/>
              <a:t>Top 1/3 of the plant</a:t>
            </a:r>
          </a:p>
          <a:p>
            <a:pPr lvl="1"/>
            <a:r>
              <a:rPr lang="en-US" sz="2400" dirty="0" smtClean="0"/>
              <a:t>Grain sorghum/Milo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collared leaf from the top</a:t>
            </a:r>
          </a:p>
          <a:p>
            <a:pPr lvl="1"/>
            <a:r>
              <a:rPr lang="en-US" sz="2400" dirty="0" smtClean="0"/>
              <a:t>Pasture grasses</a:t>
            </a:r>
          </a:p>
          <a:p>
            <a:pPr lvl="2"/>
            <a:r>
              <a:rPr lang="en-US" dirty="0" smtClean="0"/>
              <a:t>Whole plants</a:t>
            </a:r>
          </a:p>
          <a:p>
            <a:pPr lvl="1"/>
            <a:r>
              <a:rPr lang="en-US" sz="2400" dirty="0" smtClean="0"/>
              <a:t>Anything else call and we can discuss what to sample</a:t>
            </a:r>
          </a:p>
          <a:p>
            <a:pPr lvl="2"/>
            <a:r>
              <a:rPr lang="en-US" dirty="0" smtClean="0"/>
              <a:t>Dry beans, potatoes, oats, cotton, vegetable crops, trees, nut trees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Plant Analysis Report 2-09-09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124200"/>
            <a:ext cx="82296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352800" y="3124200"/>
            <a:ext cx="3581400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Corn 10-14 leaf stage</a:t>
            </a:r>
          </a:p>
        </p:txBody>
      </p:sp>
    </p:spTree>
    <p:extLst>
      <p:ext uri="{BB962C8B-B14F-4D97-AF65-F5344CB8AC3E}">
        <p14:creationId xmlns:p14="http://schemas.microsoft.com/office/powerpoint/2010/main" val="478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 descr="Plant Analysis Report 2-08-09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886200"/>
            <a:ext cx="8153400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429000" y="3352800"/>
            <a:ext cx="3581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ea typeface="ＭＳ Ｐゴシック" pitchFamily="48" charset="-128"/>
              </a:rPr>
              <a:t>Corn at Tassel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468</Words>
  <Application>Microsoft Office PowerPoint</Application>
  <PresentationFormat>On-screen Show (4:3)</PresentationFormat>
  <Paragraphs>207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ＭＳ Ｐゴシック</vt:lpstr>
      <vt:lpstr>Times New Roman</vt:lpstr>
      <vt:lpstr>Theme3</vt:lpstr>
      <vt:lpstr>Managing Micronutrients with Soil (Plant) Testing and Fertilizer  </vt:lpstr>
      <vt:lpstr>What Is Plant Analysis?</vt:lpstr>
      <vt:lpstr>Analysis Tool</vt:lpstr>
      <vt:lpstr>The When, Where and What</vt:lpstr>
      <vt:lpstr>The When, Where and What</vt:lpstr>
      <vt:lpstr>The When, Where and What</vt:lpstr>
      <vt:lpstr>Miscellaneous crops</vt:lpstr>
      <vt:lpstr>PowerPoint Presentation</vt:lpstr>
      <vt:lpstr>PowerPoint Presentation</vt:lpstr>
      <vt:lpstr>Plant Analysis</vt:lpstr>
      <vt:lpstr>Deficiency Symptoms</vt:lpstr>
      <vt:lpstr>Deficiency Symptoms</vt:lpstr>
      <vt:lpstr>Deficiency Symptoms</vt:lpstr>
      <vt:lpstr>Deficiency Symptoms</vt:lpstr>
      <vt:lpstr>Plant Nitrogen  </vt:lpstr>
      <vt:lpstr>Plant Phosphorus</vt:lpstr>
      <vt:lpstr>Plant Potassium</vt:lpstr>
      <vt:lpstr>Plant Sulfur</vt:lpstr>
      <vt:lpstr>Plant Ratios </vt:lpstr>
      <vt:lpstr>Bob Miller (CSU) Ratio Study</vt:lpstr>
      <vt:lpstr>Bob Miller (CSU) Ratio Study</vt:lpstr>
      <vt:lpstr>Zinc Deficiency</vt:lpstr>
      <vt:lpstr>Plant Zinc</vt:lpstr>
      <vt:lpstr>Zinc Deficiency</vt:lpstr>
      <vt:lpstr>Zinc Deficiency</vt:lpstr>
      <vt:lpstr>Zinc Soil (DTPA) Test and Recommendations</vt:lpstr>
      <vt:lpstr>Iron Deficiency</vt:lpstr>
      <vt:lpstr>Iron Deficiency</vt:lpstr>
      <vt:lpstr>Iron Chlorosis</vt:lpstr>
      <vt:lpstr>Manganese Deficiency</vt:lpstr>
      <vt:lpstr>Plant Manganese</vt:lpstr>
      <vt:lpstr>Manganese Soil Test (DTPA) and Recommendations</vt:lpstr>
      <vt:lpstr>Plant Copper </vt:lpstr>
      <vt:lpstr>Copper Soil Test (DTPA) and Recommendations</vt:lpstr>
      <vt:lpstr>Boron Deficiency in Corn</vt:lpstr>
      <vt:lpstr>Plant Boron</vt:lpstr>
      <vt:lpstr>Boron Soil Test and Recommendations</vt:lpstr>
      <vt:lpstr>Chloride Deficiency</vt:lpstr>
      <vt:lpstr>Plant Chloride</vt:lpstr>
      <vt:lpstr>Chloride Deficiency</vt:lpstr>
      <vt:lpstr>Chloride Soil Tests and Cl Recommendations</vt:lpstr>
      <vt:lpstr>Molybdenum Deficiency</vt:lpstr>
      <vt:lpstr>Molybdenum Application</vt:lpstr>
    </vt:vector>
  </TitlesOfParts>
  <Company>Darrell Bruggink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Amit Shahi</cp:lastModifiedBy>
  <cp:revision>163</cp:revision>
  <dcterms:modified xsi:type="dcterms:W3CDTF">2016-01-21T16:21:51Z</dcterms:modified>
</cp:coreProperties>
</file>